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80" r:id="rId4"/>
    <p:sldId id="281" r:id="rId5"/>
    <p:sldId id="282" r:id="rId6"/>
    <p:sldId id="283" r:id="rId7"/>
    <p:sldId id="286" r:id="rId8"/>
    <p:sldId id="287" r:id="rId9"/>
    <p:sldId id="288" r:id="rId10"/>
    <p:sldId id="289" r:id="rId11"/>
    <p:sldId id="290" r:id="rId12"/>
    <p:sldId id="293" r:id="rId13"/>
    <p:sldId id="304" r:id="rId14"/>
    <p:sldId id="291" r:id="rId15"/>
    <p:sldId id="292" r:id="rId16"/>
    <p:sldId id="294" r:id="rId17"/>
    <p:sldId id="295" r:id="rId18"/>
    <p:sldId id="296" r:id="rId19"/>
    <p:sldId id="298" r:id="rId20"/>
    <p:sldId id="297" r:id="rId21"/>
    <p:sldId id="299" r:id="rId22"/>
    <p:sldId id="261" r:id="rId23"/>
    <p:sldId id="262" r:id="rId24"/>
    <p:sldId id="269" r:id="rId25"/>
    <p:sldId id="264" r:id="rId26"/>
    <p:sldId id="266" r:id="rId27"/>
    <p:sldId id="302" r:id="rId28"/>
    <p:sldId id="301" r:id="rId29"/>
    <p:sldId id="303" r:id="rId3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k Rumold" initials="" lastIdx="4" clrIdx="0"/>
  <p:cmAuthor id="1" name="Kurt Opsahl" initials="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152E"/>
    <a:srgbClr val="5D5D5D"/>
    <a:srgbClr val="696969"/>
    <a:srgbClr val="CB19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>
      <p:cViewPr>
        <p:scale>
          <a:sx n="76" d="100"/>
          <a:sy n="76" d="100"/>
        </p:scale>
        <p:origin x="-37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commentAuthors" Target="commentAuthors.xml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60E4F62-1769-9E46-94F5-564D1BA0BE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102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CDCD5B2-F35A-774B-BB1E-ADF6A8A4FC8A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2400">
                <a:latin typeface="Open Sans Ligh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646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21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0"/>
            <a:ext cx="194310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0"/>
            <a:ext cx="567690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180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995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812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34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890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761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7661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9053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8832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EFF-circuit-bg-1b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-30800"/>
            <a:ext cx="9325797" cy="6736400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990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098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0">
          <a:solidFill>
            <a:schemeClr val="tx2"/>
          </a:solidFill>
          <a:latin typeface="Open Sans Extrabold"/>
          <a:ea typeface="+mj-ea"/>
          <a:cs typeface="Open Sans Extrabold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oldeTypItcTBol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oldeTypItcTBol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oldeTypItcTBol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oldeTypItcTBol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oldeTypItcTBol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oldeTypItcTBol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oldeTypItcTBol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oldeTypItcTBo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Open Sans Semibold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Open Sans Ligh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Open Sans Ligh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Open Sans Ligh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Open Sans Ligh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66801"/>
            <a:ext cx="7772400" cy="1981199"/>
          </a:xfrm>
        </p:spPr>
        <p:txBody>
          <a:bodyPr/>
          <a:lstStyle/>
          <a:p>
            <a:pPr eaLnBrk="1" hangingPunct="1"/>
            <a:r>
              <a:rPr lang="en-US" b="1" dirty="0" smtClean="0">
                <a:latin typeface="GoldeTypItcTBol" charset="0"/>
                <a:ea typeface="ＭＳ Ｐゴシック" charset="0"/>
                <a:cs typeface="ＭＳ Ｐゴシック" charset="0"/>
              </a:rPr>
              <a:t>     </a:t>
            </a:r>
            <a:endParaRPr lang="en-US" b="1" dirty="0">
              <a:latin typeface="GoldeTypItcTBo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609600" y="1219200"/>
            <a:ext cx="7924800" cy="1752600"/>
          </a:xfrm>
        </p:spPr>
        <p:txBody>
          <a:bodyPr/>
          <a:lstStyle/>
          <a:p>
            <a:r>
              <a:rPr lang="en-US" sz="4000" dirty="0" smtClean="0">
                <a:latin typeface="Open Sans Extrabold"/>
                <a:cs typeface="Open Sans Extrabold"/>
              </a:rPr>
              <a:t>Resetting Government </a:t>
            </a:r>
            <a:br>
              <a:rPr lang="en-US" sz="4000" dirty="0" smtClean="0">
                <a:latin typeface="Open Sans Extrabold"/>
                <a:cs typeface="Open Sans Extrabold"/>
              </a:rPr>
            </a:br>
            <a:r>
              <a:rPr lang="en-US" sz="4000" dirty="0" smtClean="0">
                <a:latin typeface="Open Sans Extrabold"/>
                <a:cs typeface="Open Sans Extrabold"/>
              </a:rPr>
              <a:t>Data Permissions</a:t>
            </a:r>
            <a:endParaRPr lang="en-US" sz="4000" dirty="0">
              <a:latin typeface="Open Sans Extrabold"/>
              <a:cs typeface="Open Sans Extrabold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38400" y="5410200"/>
            <a:ext cx="426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Open Sans"/>
                <a:cs typeface="Open Sans"/>
              </a:rPr>
              <a:t>Aaron Mackey</a:t>
            </a:r>
          </a:p>
          <a:p>
            <a:pPr algn="ctr"/>
            <a:r>
              <a:rPr lang="en-US" sz="2000" dirty="0" smtClean="0">
                <a:latin typeface="Open Sans"/>
                <a:cs typeface="Open Sans"/>
              </a:rPr>
              <a:t>Frank Stanton Legal Fellow</a:t>
            </a:r>
          </a:p>
          <a:p>
            <a:pPr algn="ctr"/>
            <a:r>
              <a:rPr lang="en-US" sz="2000" dirty="0" smtClean="0">
                <a:latin typeface="Open Sans"/>
                <a:cs typeface="Open Sans"/>
              </a:rPr>
              <a:t>Electronic Frontier Foundation </a:t>
            </a:r>
            <a:endParaRPr lang="en-US" sz="2000" dirty="0">
              <a:latin typeface="Open Sans"/>
              <a:cs typeface="Open San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3810000"/>
            <a:ext cx="8458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Open Sans"/>
                <a:cs typeface="Open Sans"/>
              </a:rPr>
              <a:t>Open Data, Proactive Disclosure, </a:t>
            </a:r>
          </a:p>
          <a:p>
            <a:pPr algn="ctr"/>
            <a:r>
              <a:rPr lang="en-US" dirty="0" smtClean="0">
                <a:latin typeface="Open Sans"/>
                <a:cs typeface="Open Sans"/>
              </a:rPr>
              <a:t>and Crowdsourcing Transparency</a:t>
            </a:r>
          </a:p>
          <a:p>
            <a:pPr algn="ctr"/>
            <a:r>
              <a:rPr lang="en-US" dirty="0" smtClean="0">
                <a:latin typeface="Open Sans"/>
                <a:cs typeface="Open Sans"/>
              </a:rPr>
              <a:t>May 12, 2017</a:t>
            </a:r>
          </a:p>
          <a:p>
            <a:pPr algn="ctr"/>
            <a:endParaRPr lang="en-US" dirty="0">
              <a:latin typeface="Open Sans"/>
              <a:cs typeface="Open Sans"/>
            </a:endParaRPr>
          </a:p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914400" y="2971800"/>
            <a:ext cx="7315200" cy="4572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8000"/>
                </a:solidFill>
                <a:latin typeface="Open Sans"/>
                <a:cs typeface="Open Sans"/>
              </a:rPr>
              <a:t>$ </a:t>
            </a:r>
            <a:r>
              <a:rPr lang="en-US" dirty="0" err="1" smtClean="0">
                <a:solidFill>
                  <a:srgbClr val="008000"/>
                </a:solidFill>
                <a:latin typeface="Open Sans"/>
                <a:cs typeface="Open Sans"/>
              </a:rPr>
              <a:t>chmod</a:t>
            </a:r>
            <a:r>
              <a:rPr lang="en-US" dirty="0" smtClean="0">
                <a:solidFill>
                  <a:srgbClr val="008000"/>
                </a:solidFill>
                <a:latin typeface="Open Sans"/>
                <a:cs typeface="Open Sans"/>
              </a:rPr>
              <a:t> 444 </a:t>
            </a:r>
            <a:r>
              <a:rPr lang="en-US" dirty="0" err="1" smtClean="0">
                <a:solidFill>
                  <a:srgbClr val="008000"/>
                </a:solidFill>
                <a:latin typeface="Open Sans"/>
                <a:cs typeface="Open Sans"/>
              </a:rPr>
              <a:t>government_data</a:t>
            </a:r>
            <a:endParaRPr lang="en-US" dirty="0">
              <a:solidFill>
                <a:srgbClr val="008000"/>
              </a:solidFill>
              <a:latin typeface="Open Sans"/>
              <a:cs typeface="Open San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090" y="384366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900" dirty="0" smtClean="0"/>
              <a:t>Key aspects of OPEN Data Act</a:t>
            </a:r>
            <a:endParaRPr lang="en-US" sz="3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300"/>
              </a:spcAft>
              <a:buFont typeface="Arial"/>
              <a:buChar char="•"/>
            </a:pPr>
            <a:r>
              <a:rPr lang="en-US" sz="2600" dirty="0" smtClean="0">
                <a:latin typeface="Open Sans"/>
                <a:cs typeface="Open Sans"/>
              </a:rPr>
              <a:t>Requires all </a:t>
            </a:r>
            <a:r>
              <a:rPr lang="en-US" sz="2600" dirty="0">
                <a:latin typeface="Open Sans"/>
                <a:cs typeface="Open Sans"/>
              </a:rPr>
              <a:t>federal agencies </a:t>
            </a:r>
            <a:r>
              <a:rPr lang="en-US" sz="2600" dirty="0" smtClean="0">
                <a:latin typeface="Open Sans"/>
                <a:cs typeface="Open Sans"/>
              </a:rPr>
              <a:t>to automatically </a:t>
            </a:r>
            <a:r>
              <a:rPr lang="en-US" sz="2600" dirty="0">
                <a:latin typeface="Open Sans"/>
                <a:cs typeface="Open Sans"/>
              </a:rPr>
              <a:t>make nearly all data </a:t>
            </a:r>
            <a:r>
              <a:rPr lang="en-US" sz="2600" dirty="0" smtClean="0">
                <a:latin typeface="Open Sans"/>
                <a:cs typeface="Open Sans"/>
              </a:rPr>
              <a:t>public</a:t>
            </a:r>
            <a:endParaRPr lang="en-US" sz="2600" dirty="0">
              <a:latin typeface="Open Sans"/>
              <a:cs typeface="Open Sans"/>
            </a:endParaRPr>
          </a:p>
          <a:p>
            <a:pPr>
              <a:spcAft>
                <a:spcPts val="300"/>
              </a:spcAft>
              <a:buFont typeface="Arial"/>
              <a:buChar char="•"/>
            </a:pPr>
            <a:r>
              <a:rPr lang="en-US" sz="2600" dirty="0">
                <a:latin typeface="Open Sans"/>
                <a:cs typeface="Open Sans"/>
              </a:rPr>
              <a:t>Data must be shared </a:t>
            </a:r>
            <a:r>
              <a:rPr lang="en-US" sz="2600" dirty="0" smtClean="0">
                <a:latin typeface="Open Sans"/>
                <a:cs typeface="Open Sans"/>
              </a:rPr>
              <a:t>in </a:t>
            </a:r>
            <a:r>
              <a:rPr lang="en-US" sz="2600" dirty="0">
                <a:latin typeface="Open Sans"/>
                <a:cs typeface="Open Sans"/>
              </a:rPr>
              <a:t>machine-readable format (no .</a:t>
            </a:r>
            <a:r>
              <a:rPr lang="en-US" sz="2600" dirty="0" err="1">
                <a:latin typeface="Open Sans"/>
                <a:cs typeface="Open Sans"/>
              </a:rPr>
              <a:t>pdfs</a:t>
            </a:r>
            <a:r>
              <a:rPr lang="en-US" sz="2600" dirty="0">
                <a:latin typeface="Open Sans"/>
                <a:cs typeface="Open Sans"/>
              </a:rPr>
              <a:t>!</a:t>
            </a:r>
            <a:r>
              <a:rPr lang="en-US" sz="2600" dirty="0" smtClean="0">
                <a:latin typeface="Open Sans"/>
                <a:cs typeface="Open Sans"/>
              </a:rPr>
              <a:t>)</a:t>
            </a:r>
          </a:p>
          <a:p>
            <a:pPr>
              <a:spcAft>
                <a:spcPts val="300"/>
              </a:spcAft>
              <a:buFont typeface="Arial"/>
              <a:buChar char="•"/>
            </a:pPr>
            <a:r>
              <a:rPr lang="en-US" sz="2600" dirty="0" smtClean="0">
                <a:latin typeface="Open Sans"/>
                <a:cs typeface="Open Sans"/>
              </a:rPr>
              <a:t>Requires all government data to be shared under public license or dedicated to public domain</a:t>
            </a:r>
            <a:endParaRPr lang="en-US" sz="2600" dirty="0">
              <a:latin typeface="Open Sans"/>
              <a:cs typeface="Open Sans"/>
            </a:endParaRPr>
          </a:p>
          <a:p>
            <a:pPr>
              <a:spcAft>
                <a:spcPts val="300"/>
              </a:spcAft>
              <a:buFont typeface="Arial"/>
              <a:buChar char="•"/>
            </a:pPr>
            <a:r>
              <a:rPr lang="en-US" sz="2600" dirty="0" smtClean="0">
                <a:latin typeface="Open Sans"/>
                <a:cs typeface="Open Sans"/>
              </a:rPr>
              <a:t>Pushes </a:t>
            </a:r>
            <a:r>
              <a:rPr lang="en-US" sz="2600" dirty="0">
                <a:latin typeface="Open Sans"/>
                <a:cs typeface="Open Sans"/>
              </a:rPr>
              <a:t>agencies to adopt consistent data storage/sharing practices</a:t>
            </a:r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761767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Why we need an open data law</a:t>
            </a:r>
            <a:endParaRPr lang="en-US" sz="3600" dirty="0"/>
          </a:p>
        </p:txBody>
      </p:sp>
      <p:pic>
        <p:nvPicPr>
          <p:cNvPr id="4" name="Picture 3" descr="Screen Shot 2017-05-05 at 2.49.2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09800"/>
            <a:ext cx="8839200" cy="1458803"/>
          </a:xfrm>
          <a:prstGeom prst="rect">
            <a:avLst/>
          </a:prstGeom>
        </p:spPr>
      </p:pic>
      <p:pic>
        <p:nvPicPr>
          <p:cNvPr id="5" name="Picture 4" descr="Screen Shot 2017-05-05 at 2.50.3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4267200"/>
            <a:ext cx="8936549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615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7-05-05 at 3.07.16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3" r="-426"/>
          <a:stretch/>
        </p:blipFill>
        <p:spPr>
          <a:xfrm>
            <a:off x="464122" y="1014278"/>
            <a:ext cx="8215757" cy="5310322"/>
          </a:xfrm>
        </p:spPr>
      </p:pic>
    </p:spTree>
    <p:extLst>
      <p:ext uri="{BB962C8B-B14F-4D97-AF65-F5344CB8AC3E}">
        <p14:creationId xmlns:p14="http://schemas.microsoft.com/office/powerpoint/2010/main" val="2926082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7772400" cy="1143000"/>
          </a:xfrm>
        </p:spPr>
        <p:txBody>
          <a:bodyPr/>
          <a:lstStyle/>
          <a:p>
            <a:r>
              <a:rPr lang="en-US" dirty="0" smtClean="0"/>
              <a:t>Do your members </a:t>
            </a:r>
            <a:br>
              <a:rPr lang="en-US" dirty="0" smtClean="0"/>
            </a:br>
            <a:r>
              <a:rPr lang="en-US" dirty="0" smtClean="0"/>
              <a:t>of Congress support the OPEN Data Act?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657600"/>
            <a:ext cx="7772400" cy="2514600"/>
          </a:xfrm>
        </p:spPr>
        <p:txBody>
          <a:bodyPr/>
          <a:lstStyle/>
          <a:p>
            <a:r>
              <a:rPr lang="en-US" dirty="0" smtClean="0"/>
              <a:t>Call them and ask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Tell them why it matters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Urge them to support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0175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Proactive data disclosure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Pushing state and local government to make as much data available in accessible formats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Often easier to engage with state, local elected officials to get results (can also tailor based on needs &amp; resources)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173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of proactive disclosure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Change officials’ mindset from responding to requests to affirmatively disclosing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Create centralized hub for all records/data that is easily accessible and usable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Leverage existing resource, institutional and community knowledge to make disclosure easy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583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5943600"/>
            <a:ext cx="7772400" cy="762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https://</a:t>
            </a:r>
            <a:r>
              <a:rPr lang="en-US" dirty="0" err="1" smtClean="0"/>
              <a:t>data.lacity.org</a:t>
            </a:r>
            <a:endParaRPr lang="en-US" dirty="0"/>
          </a:p>
        </p:txBody>
      </p:sp>
      <p:pic>
        <p:nvPicPr>
          <p:cNvPr id="4" name="Picture 3" descr="Screen Shot 2017-05-05 at 3.15.3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25" y="2209800"/>
            <a:ext cx="6966951" cy="353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026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5943600"/>
            <a:ext cx="7772400" cy="762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https://</a:t>
            </a:r>
            <a:r>
              <a:rPr lang="en-US" dirty="0" err="1" smtClean="0"/>
              <a:t>data.lacity.org</a:t>
            </a:r>
            <a:endParaRPr lang="en-US" dirty="0"/>
          </a:p>
        </p:txBody>
      </p:sp>
      <p:pic>
        <p:nvPicPr>
          <p:cNvPr id="5" name="Picture 4" descr="Screen Shot 2017-05-05 at 3.17.5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07" y="2133600"/>
            <a:ext cx="8522187" cy="3522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696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5943600"/>
            <a:ext cx="7772400" cy="762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https://</a:t>
            </a:r>
            <a:r>
              <a:rPr lang="en-US" dirty="0" err="1" smtClean="0"/>
              <a:t>datasf.org</a:t>
            </a:r>
            <a:r>
              <a:rPr lang="en-US" dirty="0" smtClean="0"/>
              <a:t>/</a:t>
            </a:r>
            <a:r>
              <a:rPr lang="en-US" dirty="0" err="1" smtClean="0"/>
              <a:t>opendata</a:t>
            </a:r>
            <a:r>
              <a:rPr lang="en-US" dirty="0" smtClean="0"/>
              <a:t>/</a:t>
            </a:r>
            <a:endParaRPr lang="en-US" dirty="0"/>
          </a:p>
        </p:txBody>
      </p:sp>
      <p:pic>
        <p:nvPicPr>
          <p:cNvPr id="4" name="Picture 3" descr="Screen Shot 2017-05-05 at 4.27.4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1914424"/>
            <a:ext cx="7543800" cy="395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614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an-francisco-parking-sign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2298" r="-182298"/>
          <a:stretch>
            <a:fillRect/>
          </a:stretch>
        </p:blipFill>
        <p:spPr>
          <a:xfrm>
            <a:off x="-711200" y="1066800"/>
            <a:ext cx="9931400" cy="5257800"/>
          </a:xfrm>
        </p:spPr>
      </p:pic>
      <p:sp>
        <p:nvSpPr>
          <p:cNvPr id="5" name="TextBox 4"/>
          <p:cNvSpPr txBox="1"/>
          <p:nvPr/>
        </p:nvSpPr>
        <p:spPr>
          <a:xfrm>
            <a:off x="6324600" y="3044280"/>
            <a:ext cx="1752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Open Sans"/>
                <a:cs typeface="Open Sans"/>
              </a:rPr>
              <a:t>???</a:t>
            </a:r>
            <a:endParaRPr lang="en-US" sz="4400" b="1" dirty="0">
              <a:latin typeface="Open Sans"/>
              <a:cs typeface="Open San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3044280"/>
            <a:ext cx="1752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Open Sans"/>
                <a:cs typeface="Open Sans"/>
              </a:rPr>
              <a:t>???</a:t>
            </a:r>
            <a:endParaRPr lang="en-US" sz="4400" b="1" dirty="0"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61773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EFF?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114800"/>
          </a:xfrm>
        </p:spPr>
        <p:txBody>
          <a:bodyPr/>
          <a:lstStyle/>
          <a:p>
            <a:pPr marL="0" indent="0">
              <a:buNone/>
            </a:pPr>
            <a:endParaRPr lang="en-US" dirty="0" smtClean="0">
              <a:latin typeface="Open Sans"/>
              <a:cs typeface="Open Sans"/>
            </a:endParaRPr>
          </a:p>
          <a:p>
            <a:pPr marL="0" indent="0">
              <a:buNone/>
            </a:pPr>
            <a:r>
              <a:rPr lang="en-US" dirty="0" smtClean="0">
                <a:latin typeface="Open Sans"/>
                <a:cs typeface="Open Sans"/>
              </a:rPr>
              <a:t>The Electronic Frontier Foundation is a San Francisco-based international non-profit that defends civil liberties at the intersection of technology and the law.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We advocate for transparency, free speech, privacy, and innovation. </a:t>
            </a:r>
            <a:endParaRPr lang="en-US" dirty="0"/>
          </a:p>
        </p:txBody>
      </p:sp>
      <p:pic>
        <p:nvPicPr>
          <p:cNvPr id="5" name="Picture 4" descr="Screen Shot 2017-05-03 at 4.29.3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733" y="5486400"/>
            <a:ext cx="1366491" cy="1371600"/>
          </a:xfrm>
          <a:prstGeom prst="rect">
            <a:avLst/>
          </a:prstGeom>
        </p:spPr>
      </p:pic>
      <p:pic>
        <p:nvPicPr>
          <p:cNvPr id="6" name="Picture 5" descr="Screen Shot 2017-05-03 at 4.29.0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486400"/>
            <a:ext cx="1552556" cy="1371600"/>
          </a:xfrm>
          <a:prstGeom prst="rect">
            <a:avLst/>
          </a:prstGeom>
        </p:spPr>
      </p:pic>
      <p:pic>
        <p:nvPicPr>
          <p:cNvPr id="7" name="Picture 6" descr="Screen Shot 2017-05-03 at 4.28.36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5490030"/>
            <a:ext cx="1623388" cy="136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400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5943600"/>
            <a:ext cx="7772400" cy="762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https://</a:t>
            </a:r>
            <a:r>
              <a:rPr lang="en-US" dirty="0" err="1" smtClean="0"/>
              <a:t>datasf.org</a:t>
            </a:r>
            <a:r>
              <a:rPr lang="en-US" dirty="0" smtClean="0"/>
              <a:t>/</a:t>
            </a:r>
            <a:r>
              <a:rPr lang="en-US" dirty="0" err="1" smtClean="0"/>
              <a:t>opendata</a:t>
            </a:r>
            <a:r>
              <a:rPr lang="en-US" dirty="0" smtClean="0"/>
              <a:t>/</a:t>
            </a:r>
            <a:endParaRPr lang="en-US" dirty="0"/>
          </a:p>
        </p:txBody>
      </p:sp>
      <p:pic>
        <p:nvPicPr>
          <p:cNvPr id="5" name="Picture 4" descr="Screen Shot 2017-05-05 at 4.37.3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22" y="1524000"/>
            <a:ext cx="8212756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316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Crowdsourcing transparency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362200"/>
            <a:ext cx="7772400" cy="41148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Host a database hunt to find government data that is currently available but obscured </a:t>
            </a:r>
            <a:endParaRPr lang="en-US" dirty="0"/>
          </a:p>
        </p:txBody>
      </p:sp>
      <p:pic>
        <p:nvPicPr>
          <p:cNvPr id="4" name="Picture 3" descr="EFA-logo-type1-blue-500 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0" y="4800600"/>
            <a:ext cx="6350000" cy="151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071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California Database Hunt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August </a:t>
            </a:r>
            <a:r>
              <a:rPr lang="en-US" dirty="0"/>
              <a:t>27, 2016 </a:t>
            </a:r>
          </a:p>
          <a:p>
            <a:pPr marL="0" indent="0" algn="ctr">
              <a:buNone/>
            </a:pPr>
            <a:r>
              <a:rPr lang="en-US" dirty="0"/>
              <a:t>EFF – Data Foundation – Sunlight Foundation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pPr marL="0" indent="0">
              <a:buNone/>
            </a:pPr>
            <a:r>
              <a:rPr lang="en-US" sz="2500" dirty="0" smtClean="0"/>
              <a:t>Recruited volunteers across country</a:t>
            </a:r>
          </a:p>
          <a:p>
            <a:pPr marL="0" indent="0">
              <a:buNone/>
            </a:pPr>
            <a:r>
              <a:rPr lang="en-US" sz="2500" dirty="0" smtClean="0"/>
              <a:t>Assigned them government agencies one at time</a:t>
            </a:r>
          </a:p>
          <a:p>
            <a:pPr marL="0" indent="0">
              <a:buNone/>
            </a:pPr>
            <a:r>
              <a:rPr lang="en-US" sz="2500" dirty="0" smtClean="0"/>
              <a:t>Directed them to Google Form to post links and observations</a:t>
            </a:r>
          </a:p>
        </p:txBody>
      </p:sp>
    </p:spTree>
    <p:extLst>
      <p:ext uri="{BB962C8B-B14F-4D97-AF65-F5344CB8AC3E}">
        <p14:creationId xmlns:p14="http://schemas.microsoft.com/office/powerpoint/2010/main" val="862905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California Database Hunt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4 hours – Sprint/</a:t>
            </a:r>
            <a:r>
              <a:rPr lang="en-US" dirty="0" err="1"/>
              <a:t>h</a:t>
            </a:r>
            <a:r>
              <a:rPr lang="en-US" dirty="0" err="1" smtClean="0"/>
              <a:t>ackathon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40+ Volunteers from around the country</a:t>
            </a:r>
          </a:p>
          <a:p>
            <a:pPr marL="0" indent="0">
              <a:buNone/>
            </a:pPr>
            <a:r>
              <a:rPr lang="en-US" dirty="0" smtClean="0"/>
              <a:t>680 Agency websites searched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Prioritized: Counties, Cities, Gov. Assoc., Transportation 	Agencies, Airport agencies</a:t>
            </a:r>
          </a:p>
          <a:p>
            <a:pPr marL="0" indent="0">
              <a:buNone/>
            </a:pPr>
            <a:r>
              <a:rPr lang="en-US" dirty="0" smtClean="0"/>
              <a:t>430 S.B. 272 catalogs located </a:t>
            </a:r>
          </a:p>
        </p:txBody>
      </p:sp>
    </p:spTree>
    <p:extLst>
      <p:ext uri="{BB962C8B-B14F-4D97-AF65-F5344CB8AC3E}">
        <p14:creationId xmlns:p14="http://schemas.microsoft.com/office/powerpoint/2010/main" val="1095681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838200"/>
            <a:ext cx="6720165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885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Survey of Ease of Discovery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When volunteers found a catalog, they were asked to rank how easy it was to find on a scale of 1-5, with 1 being difficult and 5 being very easy.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AVERAGE SCORE: 4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More than half of the agencies scored 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643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7772400" cy="4114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Of 440 agencies: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PDF – 348 </a:t>
            </a:r>
          </a:p>
          <a:p>
            <a:pPr marL="0" indent="0">
              <a:buNone/>
            </a:pPr>
            <a:r>
              <a:rPr lang="en-US" dirty="0" smtClean="0"/>
              <a:t>HTML - 63</a:t>
            </a:r>
          </a:p>
          <a:p>
            <a:pPr marL="0" indent="0">
              <a:buNone/>
            </a:pPr>
            <a:r>
              <a:rPr lang="en-US" u="sng" dirty="0" smtClean="0"/>
              <a:t>Exportable in Multiple Formats – 14</a:t>
            </a:r>
          </a:p>
          <a:p>
            <a:pPr marL="0" indent="0">
              <a:buNone/>
            </a:pPr>
            <a:r>
              <a:rPr lang="en-US" dirty="0"/>
              <a:t>Excel/CSV – 13</a:t>
            </a:r>
          </a:p>
          <a:p>
            <a:pPr marL="0" indent="0">
              <a:buNone/>
            </a:pPr>
            <a:r>
              <a:rPr lang="en-US" dirty="0"/>
              <a:t>Microsoft Word – </a:t>
            </a:r>
            <a:r>
              <a:rPr lang="en-US" dirty="0" smtClean="0"/>
              <a:t>1</a:t>
            </a:r>
          </a:p>
          <a:p>
            <a:pPr marL="0" indent="0">
              <a:buNone/>
            </a:pPr>
            <a:r>
              <a:rPr lang="en-US" dirty="0" smtClean="0"/>
              <a:t>Google Doc – 1</a:t>
            </a:r>
          </a:p>
        </p:txBody>
      </p:sp>
    </p:spTree>
    <p:extLst>
      <p:ext uri="{BB962C8B-B14F-4D97-AF65-F5344CB8AC3E}">
        <p14:creationId xmlns:p14="http://schemas.microsoft.com/office/powerpoint/2010/main" val="2750839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628650" y="731837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0">
                <a:solidFill>
                  <a:schemeClr val="tx2"/>
                </a:solidFill>
                <a:latin typeface="Open Sans Extrabold"/>
                <a:ea typeface="+mj-ea"/>
                <a:cs typeface="Open Sans Extrabold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oldeTypItcTBol" charset="0"/>
                <a:ea typeface="ＭＳ Ｐゴシック" charset="0"/>
                <a:cs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oldeTypItcTBol" charset="0"/>
                <a:ea typeface="ＭＳ Ｐゴシック" charset="0"/>
                <a:cs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oldeTypItcTBol" charset="0"/>
                <a:ea typeface="ＭＳ Ｐゴシック" charset="0"/>
                <a:cs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oldeTypItcTBol" charset="0"/>
                <a:ea typeface="ＭＳ Ｐゴシック" charset="0"/>
                <a:cs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oldeTypItcTBol" charset="0"/>
                <a:ea typeface="ＭＳ Ｐゴシック" charset="0"/>
                <a:cs typeface="ＭＳ Ｐゴシック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oldeTypItcTBol" charset="0"/>
                <a:ea typeface="ＭＳ Ｐゴシック" charset="0"/>
                <a:cs typeface="ＭＳ Ｐゴシック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oldeTypItcTBol" charset="0"/>
                <a:ea typeface="ＭＳ Ｐゴシック" charset="0"/>
                <a:cs typeface="ＭＳ Ｐゴシック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oldeTypItcTBo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mtClean="0"/>
              <a:t>Learn more about the hunt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81025" y="2001841"/>
            <a:ext cx="7886700" cy="412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Open Sans Semibold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Open Sans Ligh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Open Sans Ligh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Open Sans Ligh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Open Sans Ligh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Tx/>
              <a:buNone/>
            </a:pPr>
            <a:r>
              <a:rPr lang="en-US" sz="2000" smtClean="0"/>
              <a:t>https://www.eff.org/pages/california-database-catalogs-2016</a:t>
            </a:r>
            <a:endParaRPr lang="en-US" sz="2000" dirty="0"/>
          </a:p>
        </p:txBody>
      </p:sp>
      <p:pic>
        <p:nvPicPr>
          <p:cNvPr id="6" name="Picture 5" descr="Screen Shot 2017-04-24 at 12.18.1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5" y="2793390"/>
            <a:ext cx="4460875" cy="3020649"/>
          </a:xfrm>
          <a:prstGeom prst="rect">
            <a:avLst/>
          </a:prstGeom>
        </p:spPr>
      </p:pic>
      <p:pic>
        <p:nvPicPr>
          <p:cNvPr id="7" name="Picture 6" descr="Screen Shot 2017-04-24 at 12.19.2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252" y="2652715"/>
            <a:ext cx="3975763" cy="330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930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</a:t>
            </a:r>
            <a:r>
              <a:rPr lang="en-US" smtClean="0"/>
              <a:t>get </a:t>
            </a:r>
            <a:r>
              <a:rPr lang="en-US" smtClean="0"/>
              <a:t>started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/>
            <a:r>
              <a:rPr lang="en-US" sz="3000" dirty="0">
                <a:latin typeface="Open Sans Light" charset="0"/>
                <a:ea typeface="ＭＳ Ｐゴシック" charset="0"/>
              </a:rPr>
              <a:t>Start small: critical mass = 3</a:t>
            </a:r>
          </a:p>
          <a:p>
            <a:pPr marL="742950" lvl="2" indent="-342900"/>
            <a:r>
              <a:rPr lang="en-US" sz="2600" dirty="0">
                <a:latin typeface="Open Sans Light" charset="0"/>
                <a:ea typeface="ＭＳ Ｐゴシック" charset="0"/>
              </a:rPr>
              <a:t>EFF can help expand grassroots visibility</a:t>
            </a:r>
          </a:p>
          <a:p>
            <a:pPr marL="742950" lvl="2" indent="-342900"/>
            <a:r>
              <a:rPr lang="en-US" sz="2600" dirty="0">
                <a:latin typeface="Open Sans Light" charset="0"/>
                <a:ea typeface="ＭＳ Ｐゴシック" charset="0"/>
              </a:rPr>
              <a:t>Do you want it? </a:t>
            </a:r>
          </a:p>
          <a:p>
            <a:pPr marL="342900" lvl="1" indent="-342900"/>
            <a:r>
              <a:rPr lang="en-US" sz="3000" dirty="0">
                <a:latin typeface="Open Sans Light" charset="0"/>
                <a:ea typeface="ＭＳ Ｐゴシック" charset="0"/>
              </a:rPr>
              <a:t>Take action</a:t>
            </a:r>
          </a:p>
          <a:p>
            <a:pPr marL="742950" lvl="2" indent="-342900"/>
            <a:r>
              <a:rPr lang="en-US" sz="2600" dirty="0">
                <a:latin typeface="Open Sans Light" charset="0"/>
                <a:ea typeface="ＭＳ Ｐゴシック" charset="0"/>
              </a:rPr>
              <a:t>Lightest lift</a:t>
            </a:r>
          </a:p>
          <a:p>
            <a:pPr marL="1200150" lvl="3" indent="-342900"/>
            <a:r>
              <a:rPr lang="en-US" sz="2400" dirty="0">
                <a:latin typeface="Open Sans Light" charset="0"/>
                <a:ea typeface="ＭＳ Ｐゴシック" charset="0"/>
              </a:rPr>
              <a:t>Screen a doc film at a </a:t>
            </a:r>
            <a:r>
              <a:rPr lang="en-US" sz="2400" dirty="0" err="1">
                <a:latin typeface="Open Sans Light" charset="0"/>
                <a:ea typeface="ＭＳ Ｐゴシック" charset="0"/>
              </a:rPr>
              <a:t>comm’ty</a:t>
            </a:r>
            <a:r>
              <a:rPr lang="en-US" sz="2400" dirty="0">
                <a:latin typeface="Open Sans Light" charset="0"/>
                <a:ea typeface="ＭＳ Ｐゴシック" charset="0"/>
              </a:rPr>
              <a:t> center or school</a:t>
            </a:r>
          </a:p>
          <a:p>
            <a:pPr marL="1200150" lvl="3" indent="-342900"/>
            <a:r>
              <a:rPr lang="en-US" sz="2400" dirty="0">
                <a:latin typeface="Open Sans Light" charset="0"/>
                <a:ea typeface="ＭＳ Ｐゴシック" charset="0"/>
              </a:rPr>
              <a:t>Host a discussion</a:t>
            </a:r>
          </a:p>
          <a:p>
            <a:pPr marL="1200150" lvl="3" indent="-342900"/>
            <a:r>
              <a:rPr lang="en-US" sz="2400" dirty="0">
                <a:latin typeface="Open Sans Light" charset="0"/>
                <a:ea typeface="ＭＳ Ｐゴシック" charset="0"/>
              </a:rPr>
              <a:t>Circulate a sign in </a:t>
            </a:r>
            <a:r>
              <a:rPr lang="en-US" sz="2400" dirty="0" smtClean="0">
                <a:latin typeface="Open Sans Light" charset="0"/>
                <a:ea typeface="ＭＳ Ｐゴシック" charset="0"/>
              </a:rPr>
              <a:t>sheet</a:t>
            </a:r>
            <a:endParaRPr lang="en-US" sz="2400" dirty="0">
              <a:latin typeface="Open Sans Light" charset="0"/>
              <a:ea typeface="ＭＳ Ｐゴシック" charset="0"/>
            </a:endParaRPr>
          </a:p>
        </p:txBody>
      </p:sp>
      <p:pic>
        <p:nvPicPr>
          <p:cNvPr id="5" name="Picture 4" descr="EFA-logo-plain-black-3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3124200"/>
            <a:ext cx="1553927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690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tudent-2 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710" r="-44710"/>
          <a:stretch/>
        </p:blipFill>
        <p:spPr>
          <a:xfrm>
            <a:off x="685800" y="1676400"/>
            <a:ext cx="7772400" cy="4114800"/>
          </a:xfrm>
        </p:spPr>
      </p:pic>
    </p:spTree>
    <p:extLst>
      <p:ext uri="{BB962C8B-B14F-4D97-AF65-F5344CB8AC3E}">
        <p14:creationId xmlns:p14="http://schemas.microsoft.com/office/powerpoint/2010/main" val="1279750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438400"/>
            <a:ext cx="7772400" cy="3733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“Information is power. But like all power, there are those who want to keep it for themselves”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		Aaron Swartz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Guerilla Open Access 				Manifesto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709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state of access to government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743200"/>
            <a:ext cx="7772400" cy="3581400"/>
          </a:xfrm>
        </p:spPr>
        <p:txBody>
          <a:bodyPr/>
          <a:lstStyle/>
          <a:p>
            <a:r>
              <a:rPr lang="en-US" dirty="0" smtClean="0"/>
              <a:t>Individuals must pull data from government</a:t>
            </a:r>
          </a:p>
          <a:p>
            <a:pPr lvl="1"/>
            <a:r>
              <a:rPr lang="en-US" dirty="0" smtClean="0"/>
              <a:t>Time consuming (file a request, wait)</a:t>
            </a:r>
          </a:p>
          <a:p>
            <a:pPr lvl="1"/>
            <a:r>
              <a:rPr lang="en-US" dirty="0" smtClean="0"/>
              <a:t>Can be expensive</a:t>
            </a:r>
          </a:p>
          <a:p>
            <a:pPr lvl="1"/>
            <a:r>
              <a:rPr lang="en-US" dirty="0" smtClean="0"/>
              <a:t>Frustrating – information asymmetry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158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67000"/>
            <a:ext cx="7772400" cy="1143000"/>
          </a:xfrm>
        </p:spPr>
        <p:txBody>
          <a:bodyPr/>
          <a:lstStyle/>
          <a:p>
            <a:r>
              <a:rPr lang="en-US" dirty="0" smtClean="0"/>
              <a:t>The long, sometimes sad, life of a request for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362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oia_flowchar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0" y="448235"/>
            <a:ext cx="4953000" cy="6409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483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9200"/>
            <a:ext cx="7772400" cy="1143000"/>
          </a:xfrm>
        </p:spPr>
        <p:txBody>
          <a:bodyPr/>
          <a:lstStyle/>
          <a:p>
            <a:r>
              <a:rPr lang="en-US" dirty="0" smtClean="0"/>
              <a:t>How it should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200400"/>
            <a:ext cx="2667000" cy="20574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Government data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 bwMode="auto">
          <a:xfrm>
            <a:off x="3657600" y="4267200"/>
            <a:ext cx="1752600" cy="4572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638800" y="3200400"/>
            <a:ext cx="2667000" cy="2057400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endParaRPr lang="en-US" dirty="0" smtClean="0"/>
          </a:p>
          <a:p>
            <a:pPr marL="0" indent="0" algn="ctr">
              <a:buFontTx/>
              <a:buNone/>
            </a:pPr>
            <a:r>
              <a:rPr lang="en-US" dirty="0" smtClean="0"/>
              <a:t>Public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581400" y="3352800"/>
            <a:ext cx="175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Automatic, proactive disclosure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991043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flip from pull to push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Advocate for open data laws at federal, state, local level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Push for proactive disclosure laws &amp; policies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Self-help transparency, </a:t>
            </a:r>
            <a:br>
              <a:rPr lang="en-US" dirty="0" smtClean="0"/>
            </a:br>
            <a:r>
              <a:rPr lang="en-US" dirty="0" smtClean="0"/>
              <a:t>grass-roots advocacy</a:t>
            </a:r>
            <a:endParaRPr lang="en-US" dirty="0"/>
          </a:p>
        </p:txBody>
      </p:sp>
      <p:pic>
        <p:nvPicPr>
          <p:cNvPr id="5" name="Picture 4" descr="Student-2 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4343400"/>
            <a:ext cx="2203604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459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Supporting open data legislation</a:t>
            </a:r>
            <a:endParaRPr lang="en-US" dirty="0"/>
          </a:p>
        </p:txBody>
      </p:sp>
      <p:pic>
        <p:nvPicPr>
          <p:cNvPr id="6" name="Content Placeholder 5" descr="Screen Shot 2017-05-05 at 2.27.19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3" b="5115"/>
          <a:stretch/>
        </p:blipFill>
        <p:spPr>
          <a:xfrm>
            <a:off x="4572000" y="2783794"/>
            <a:ext cx="4191000" cy="2778806"/>
          </a:xfrm>
        </p:spPr>
      </p:pic>
      <p:sp>
        <p:nvSpPr>
          <p:cNvPr id="7" name="TextBox 6"/>
          <p:cNvSpPr txBox="1"/>
          <p:nvPr/>
        </p:nvSpPr>
        <p:spPr>
          <a:xfrm>
            <a:off x="838200" y="2743200"/>
            <a:ext cx="3505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>
                <a:latin typeface="Open Sans"/>
                <a:cs typeface="Open Sans"/>
              </a:rPr>
              <a:t>OPEN Government Data Act</a:t>
            </a:r>
            <a:endParaRPr lang="en-US" dirty="0" smtClean="0">
              <a:latin typeface="Open Sans"/>
              <a:cs typeface="Open Sans"/>
            </a:endParaRPr>
          </a:p>
          <a:p>
            <a:endParaRPr lang="en-US" dirty="0">
              <a:latin typeface="Open Sans"/>
              <a:cs typeface="Open Sans"/>
            </a:endParaRPr>
          </a:p>
          <a:p>
            <a:r>
              <a:rPr lang="en-US" dirty="0" smtClean="0">
                <a:latin typeface="Open Sans"/>
                <a:cs typeface="Open Sans"/>
              </a:rPr>
              <a:t>Introduced to codify and expand on  President Obama’s open data policies</a:t>
            </a:r>
          </a:p>
        </p:txBody>
      </p:sp>
    </p:spTree>
    <p:extLst>
      <p:ext uri="{BB962C8B-B14F-4D97-AF65-F5344CB8AC3E}">
        <p14:creationId xmlns:p14="http://schemas.microsoft.com/office/powerpoint/2010/main" val="58578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FF-SB 272 - D4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GoldeTypItcTBol"/>
        <a:ea typeface="ＭＳ Ｐゴシック"/>
        <a:cs typeface="ＭＳ Ｐゴシック"/>
      </a:majorFont>
      <a:minorFont>
        <a:latin typeface="GoldeTypItcTOri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50012</TotalTime>
  <Words>522</Words>
  <Application>Microsoft Macintosh PowerPoint</Application>
  <PresentationFormat>On-screen Show (4:3)</PresentationFormat>
  <Paragraphs>108</Paragraphs>
  <Slides>29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EFF-SB 272 - D4</vt:lpstr>
      <vt:lpstr>     </vt:lpstr>
      <vt:lpstr>What is EFF? </vt:lpstr>
      <vt:lpstr>PowerPoint Presentation</vt:lpstr>
      <vt:lpstr>Current state of access to government data</vt:lpstr>
      <vt:lpstr>The long, sometimes sad, life of a request for data</vt:lpstr>
      <vt:lpstr>PowerPoint Presentation</vt:lpstr>
      <vt:lpstr>How it should work</vt:lpstr>
      <vt:lpstr>How to flip from pull to push</vt:lpstr>
      <vt:lpstr>Supporting open data legislation</vt:lpstr>
      <vt:lpstr>Key aspects of OPEN Data Act</vt:lpstr>
      <vt:lpstr>Why we need an open data law</vt:lpstr>
      <vt:lpstr>PowerPoint Presentation</vt:lpstr>
      <vt:lpstr>Do your members  of Congress support the OPEN Data Act?</vt:lpstr>
      <vt:lpstr>Proactive data disclosure</vt:lpstr>
      <vt:lpstr>Goals of proactive disclosure</vt:lpstr>
      <vt:lpstr>Examples</vt:lpstr>
      <vt:lpstr>Examples</vt:lpstr>
      <vt:lpstr>Examples</vt:lpstr>
      <vt:lpstr>PowerPoint Presentation</vt:lpstr>
      <vt:lpstr>PowerPoint Presentation</vt:lpstr>
      <vt:lpstr>Crowdsourcing transparency</vt:lpstr>
      <vt:lpstr>Example: California Database Hunt</vt:lpstr>
      <vt:lpstr>California Database Hunt Results</vt:lpstr>
      <vt:lpstr>PowerPoint Presentation</vt:lpstr>
      <vt:lpstr>Survey of Ease of Discovery </vt:lpstr>
      <vt:lpstr>Formats</vt:lpstr>
      <vt:lpstr>PowerPoint Presentation</vt:lpstr>
      <vt:lpstr>How to get started</vt:lpstr>
      <vt:lpstr>PowerPoint Presentation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</dc:title>
  <dc:subject/>
  <dc:creator/>
  <cp:keywords/>
  <dc:description/>
  <cp:lastModifiedBy>Aaron Mackey</cp:lastModifiedBy>
  <cp:revision>295</cp:revision>
  <dcterms:created xsi:type="dcterms:W3CDTF">2011-03-05T00:09:24Z</dcterms:created>
  <dcterms:modified xsi:type="dcterms:W3CDTF">2017-05-08T04:29:02Z</dcterms:modified>
  <cp:category/>
</cp:coreProperties>
</file>